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51"/>
  </p:notesMasterIdLst>
  <p:sldIdLst>
    <p:sldId id="256" r:id="rId2"/>
    <p:sldId id="314" r:id="rId3"/>
    <p:sldId id="298" r:id="rId4"/>
    <p:sldId id="257" r:id="rId5"/>
    <p:sldId id="315" r:id="rId6"/>
    <p:sldId id="316" r:id="rId7"/>
    <p:sldId id="312" r:id="rId8"/>
    <p:sldId id="259" r:id="rId9"/>
    <p:sldId id="303" r:id="rId10"/>
    <p:sldId id="262" r:id="rId11"/>
    <p:sldId id="305" r:id="rId12"/>
    <p:sldId id="301" r:id="rId13"/>
    <p:sldId id="306" r:id="rId14"/>
    <p:sldId id="307" r:id="rId15"/>
    <p:sldId id="308" r:id="rId16"/>
    <p:sldId id="304" r:id="rId17"/>
    <p:sldId id="313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80" r:id="rId30"/>
    <p:sldId id="317" r:id="rId31"/>
    <p:sldId id="279" r:id="rId32"/>
    <p:sldId id="318" r:id="rId33"/>
    <p:sldId id="281" r:id="rId34"/>
    <p:sldId id="282" r:id="rId35"/>
    <p:sldId id="310" r:id="rId36"/>
    <p:sldId id="283" r:id="rId37"/>
    <p:sldId id="284" r:id="rId38"/>
    <p:sldId id="285" r:id="rId39"/>
    <p:sldId id="309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311" r:id="rId48"/>
    <p:sldId id="296" r:id="rId49"/>
    <p:sldId id="297" r:id="rId5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9943" autoAdjust="0"/>
  </p:normalViewPr>
  <p:slideViewPr>
    <p:cSldViewPr>
      <p:cViewPr varScale="1">
        <p:scale>
          <a:sx n="85" d="100"/>
          <a:sy n="85" d="100"/>
        </p:scale>
        <p:origin x="1406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media/image1.jpeg>
</file>

<file path=ppt/media/image10.gif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png>
</file>

<file path=ppt/media/image18.gif>
</file>

<file path=ppt/media/image19.gif>
</file>

<file path=ppt/media/image2.jpe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4C81B-6B0E-4561-AC28-B34D5BE93D48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977A5-A8FA-4FA2-9D47-1776B4B52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54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33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46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1F781F4-099F-4112-9B1E-8A4E4163911A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170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1F7E2BC-B605-477D-A5DD-45438C6DDFDA}" type="datetimeFigureOut">
              <a:rPr lang="en-US" smtClean="0"/>
              <a:pPr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39BB70E-FD18-4F33-A7FD-944CE91FAC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F1F7E2BC-B605-477D-A5DD-45438C6DDFDA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371600"/>
            <a:ext cx="6477000" cy="1828800"/>
          </a:xfrm>
        </p:spPr>
        <p:txBody>
          <a:bodyPr/>
          <a:lstStyle/>
          <a:p>
            <a:r>
              <a:rPr lang="en-US" dirty="0" err="1"/>
              <a:t>Operativni</a:t>
            </a:r>
            <a:r>
              <a:rPr lang="en-US" dirty="0"/>
              <a:t> </a:t>
            </a:r>
            <a:r>
              <a:rPr lang="en-US" dirty="0" err="1"/>
              <a:t>sistemi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Upravljanje</a:t>
            </a:r>
            <a:r>
              <a:rPr lang="en-US" dirty="0"/>
              <a:t> </a:t>
            </a:r>
            <a:r>
              <a:rPr lang="en-US" dirty="0" err="1"/>
              <a:t>memorijom</a:t>
            </a:r>
            <a:endParaRPr lang="en-US" baseline="30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2400" y="5334000"/>
            <a:ext cx="8915400" cy="365125"/>
          </a:xfrm>
        </p:spPr>
        <p:txBody>
          <a:bodyPr/>
          <a:lstStyle/>
          <a:p>
            <a:pPr algn="l"/>
            <a:r>
              <a:rPr lang="en-US" dirty="0" err="1"/>
              <a:t>Slajdovi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kreirani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osnovu</a:t>
            </a:r>
            <a:r>
              <a:rPr lang="en-US" dirty="0"/>
              <a:t> </a:t>
            </a:r>
            <a:r>
              <a:rPr lang="en-US" dirty="0" err="1"/>
              <a:t>knjige</a:t>
            </a:r>
            <a:r>
              <a:rPr lang="en-US" dirty="0"/>
              <a:t> “</a:t>
            </a:r>
            <a:r>
              <a:rPr lang="en-US" dirty="0" err="1"/>
              <a:t>Operativni</a:t>
            </a:r>
            <a:r>
              <a:rPr lang="en-US" dirty="0"/>
              <a:t> </a:t>
            </a:r>
            <a:r>
              <a:rPr lang="en-US" dirty="0" err="1"/>
              <a:t>sistemi</a:t>
            </a:r>
            <a:r>
              <a:rPr lang="en-US" dirty="0"/>
              <a:t>, </a:t>
            </a:r>
            <a:r>
              <a:rPr lang="en-US" dirty="0" err="1"/>
              <a:t>principi</a:t>
            </a:r>
            <a:r>
              <a:rPr lang="en-US" dirty="0"/>
              <a:t> </a:t>
            </a:r>
            <a:r>
              <a:rPr lang="en-US" dirty="0" err="1"/>
              <a:t>unutra</a:t>
            </a:r>
            <a:r>
              <a:rPr lang="sr-Latn-RS" dirty="0"/>
              <a:t>šnje organizacije i dizajna, 7. izdanje“, William Stallings, CET, Beograd, 2013.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449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Zaštita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Proces ne sme da pristupa bez dozvole lokacijama u koje su smešteni drugi procesi</a:t>
            </a:r>
          </a:p>
          <a:p>
            <a:r>
              <a:rPr lang="sr-Latn-RS" dirty="0"/>
              <a:t>Zbog relokacije, lokacija procesa nije unapred određena i nepromenljiva</a:t>
            </a:r>
            <a:endParaRPr lang="en-US" dirty="0"/>
          </a:p>
          <a:p>
            <a:r>
              <a:rPr lang="sr-Latn-RS" dirty="0"/>
              <a:t>Zato je nemoguće zaštitu sprovesti u vreme prevođenja (</a:t>
            </a:r>
            <a:r>
              <a:rPr lang="sr-Latn-RS" i="1" dirty="0"/>
              <a:t>compile time</a:t>
            </a:r>
            <a:r>
              <a:rPr lang="sr-Latn-RS" dirty="0"/>
              <a:t>)</a:t>
            </a:r>
          </a:p>
          <a:p>
            <a:r>
              <a:rPr lang="sr-Latn-RS" dirty="0"/>
              <a:t>Zaštita mora biti sprovedena u toku izvršavanja (</a:t>
            </a:r>
            <a:r>
              <a:rPr lang="sr-Latn-RS" i="1" dirty="0"/>
              <a:t>run time</a:t>
            </a:r>
            <a:r>
              <a:rPr lang="sr-Latn-RS" dirty="0"/>
              <a:t>)</a:t>
            </a:r>
            <a:endParaRPr lang="en-US" dirty="0"/>
          </a:p>
          <a:p>
            <a:r>
              <a:rPr lang="sr-Latn-RS" dirty="0"/>
              <a:t>Hardver procesora obezbeđuje zaštitu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441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Hardverska podrška za relokaciju i zaštitu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5788152" cy="4495800"/>
          </a:xfrm>
        </p:spPr>
        <p:txBody>
          <a:bodyPr>
            <a:normAutofit lnSpcReduction="10000"/>
          </a:bodyPr>
          <a:lstStyle/>
          <a:p>
            <a:r>
              <a:rPr lang="sr-Latn-RS" dirty="0"/>
              <a:t>Svaki proces mora da ima odvojen memorijski prostor</a:t>
            </a:r>
          </a:p>
          <a:p>
            <a:r>
              <a:rPr lang="sr-Latn-RS" dirty="0"/>
              <a:t>Potrebno je definisati skup adresa kojima proces može da pristupa</a:t>
            </a:r>
          </a:p>
          <a:p>
            <a:r>
              <a:rPr lang="sr-Latn-RS" dirty="0"/>
              <a:t>Dva procesorska registra</a:t>
            </a:r>
          </a:p>
          <a:p>
            <a:pPr lvl="1"/>
            <a:r>
              <a:rPr lang="sr-Latn-RS" i="1" dirty="0"/>
              <a:t>base</a:t>
            </a:r>
            <a:r>
              <a:rPr lang="sr-Latn-RS" dirty="0"/>
              <a:t> – početna adresa na koju je proces smešten</a:t>
            </a:r>
          </a:p>
          <a:p>
            <a:pPr lvl="1"/>
            <a:r>
              <a:rPr lang="sr-Latn-RS" i="1" dirty="0"/>
              <a:t>limit</a:t>
            </a:r>
            <a:r>
              <a:rPr lang="sr-Latn-RS" dirty="0"/>
              <a:t> – poslednja adresa (počevši od nula) kojoj proces pristupa  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2133600"/>
            <a:ext cx="2733675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9273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783" y="3095017"/>
            <a:ext cx="5314950" cy="249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Hardverska podrška za relokaciju i zaštitu</a:t>
            </a:r>
            <a:endParaRPr lang="en-US" dirty="0"/>
          </a:p>
        </p:txBody>
      </p:sp>
      <p:sp>
        <p:nvSpPr>
          <p:cNvPr id="5" name="Line Callout 1 (Accent Bar) 4"/>
          <p:cNvSpPr/>
          <p:nvPr/>
        </p:nvSpPr>
        <p:spPr>
          <a:xfrm flipH="1">
            <a:off x="381000" y="1734047"/>
            <a:ext cx="2667000" cy="990600"/>
          </a:xfrm>
          <a:prstGeom prst="accentCallout1">
            <a:avLst>
              <a:gd name="adj1" fmla="val 18750"/>
              <a:gd name="adj2" fmla="val -8333"/>
              <a:gd name="adj3" fmla="val 161594"/>
              <a:gd name="adj4" fmla="val -5645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Adresa početka bloka u kojem je proces trenutno</a:t>
            </a:r>
            <a:endParaRPr lang="en-US" sz="1600" dirty="0"/>
          </a:p>
        </p:txBody>
      </p:sp>
      <p:sp>
        <p:nvSpPr>
          <p:cNvPr id="6" name="Line Callout 1 (Accent Bar) 5"/>
          <p:cNvSpPr/>
          <p:nvPr/>
        </p:nvSpPr>
        <p:spPr>
          <a:xfrm flipH="1">
            <a:off x="381000" y="3003415"/>
            <a:ext cx="2667000" cy="990600"/>
          </a:xfrm>
          <a:prstGeom prst="accentCallout1">
            <a:avLst>
              <a:gd name="adj1" fmla="val 32396"/>
              <a:gd name="adj2" fmla="val -8631"/>
              <a:gd name="adj3" fmla="val 118173"/>
              <a:gd name="adj4" fmla="val -114584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Dobija se memorijska lokacija kojoj je potrebno pristupiti</a:t>
            </a:r>
            <a:endParaRPr lang="en-US" sz="1600" dirty="0"/>
          </a:p>
        </p:txBody>
      </p:sp>
      <p:sp>
        <p:nvSpPr>
          <p:cNvPr id="7" name="Line Callout 1 (Accent Bar) 6"/>
          <p:cNvSpPr/>
          <p:nvPr/>
        </p:nvSpPr>
        <p:spPr>
          <a:xfrm flipH="1">
            <a:off x="348574" y="5715000"/>
            <a:ext cx="2667000" cy="990600"/>
          </a:xfrm>
          <a:prstGeom prst="accentCallout1">
            <a:avLst>
              <a:gd name="adj1" fmla="val 18750"/>
              <a:gd name="adj2" fmla="val -8333"/>
              <a:gd name="adj3" fmla="val -9341"/>
              <a:gd name="adj4" fmla="val -88821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Provera zaštite – proces sme da referencira samo dozvoljene lokacije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83676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Kreiranje i izvršavanje programa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5178552" cy="4876800"/>
          </a:xfrm>
        </p:spPr>
        <p:txBody>
          <a:bodyPr>
            <a:normAutofit fontScale="92500"/>
          </a:bodyPr>
          <a:lstStyle/>
          <a:p>
            <a:r>
              <a:rPr lang="sr-Latn-RS" dirty="0"/>
              <a:t>Program je binarni fajl na disku</a:t>
            </a:r>
          </a:p>
          <a:p>
            <a:r>
              <a:rPr lang="sr-Latn-RS" dirty="0"/>
              <a:t>Da bi se izvršio, ubacuje se u glavnu memoriju</a:t>
            </a:r>
          </a:p>
          <a:p>
            <a:r>
              <a:rPr lang="sr-Latn-RS" dirty="0"/>
              <a:t>U toku izvršavanja referencira stvarne adrese u memoriji</a:t>
            </a:r>
          </a:p>
          <a:p>
            <a:r>
              <a:rPr lang="sr-Latn-RS" dirty="0"/>
              <a:t>Izvorni kod ne koristi direktno adrese, nego promenljive</a:t>
            </a:r>
          </a:p>
          <a:p>
            <a:r>
              <a:rPr lang="sr-Latn-RS" dirty="0"/>
              <a:t>Kada se definišu stvarne adrese?</a:t>
            </a:r>
          </a:p>
          <a:p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199" y="1531296"/>
            <a:ext cx="3019425" cy="529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86493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Definisanje adresa u programu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257800"/>
          </a:xfrm>
        </p:spPr>
        <p:txBody>
          <a:bodyPr>
            <a:normAutofit fontScale="92500" lnSpcReduction="10000"/>
          </a:bodyPr>
          <a:lstStyle/>
          <a:p>
            <a:r>
              <a:rPr lang="sr-Latn-RS" dirty="0"/>
              <a:t>U trenutku kompajliranja</a:t>
            </a:r>
          </a:p>
          <a:p>
            <a:pPr lvl="1"/>
            <a:r>
              <a:rPr lang="sr-Latn-RS" dirty="0"/>
              <a:t>Mora se u trenutku kompajliranja znati gde će program biti smešten u memoriji</a:t>
            </a:r>
          </a:p>
          <a:p>
            <a:pPr lvl="1"/>
            <a:r>
              <a:rPr lang="sr-Latn-RS" dirty="0"/>
              <a:t>U samom programu se upišu stvarne memorijske adrese kojima će se pristupati</a:t>
            </a:r>
          </a:p>
          <a:p>
            <a:pPr lvl="1"/>
            <a:r>
              <a:rPr lang="sr-Latn-RS" dirty="0"/>
              <a:t>Ako treba podržati multiprogramiranje, nije moguće u trenutku kompajliranja znati lokaciju programa</a:t>
            </a:r>
          </a:p>
          <a:p>
            <a:pPr lvl="1"/>
            <a:r>
              <a:rPr lang="sr-Latn-RS" dirty="0"/>
              <a:t>Moglo je u starijim OS (npr. MS-DOS)</a:t>
            </a:r>
          </a:p>
          <a:p>
            <a:r>
              <a:rPr lang="sr-Latn-RS" dirty="0"/>
              <a:t>U trenutku učitavanja</a:t>
            </a:r>
          </a:p>
          <a:p>
            <a:pPr lvl="1"/>
            <a:r>
              <a:rPr lang="sr-Latn-RS" dirty="0"/>
              <a:t>Stvarne adrese se upisuju tek u trenutku učitavanja programa u memoriju</a:t>
            </a:r>
          </a:p>
          <a:p>
            <a:pPr lvl="1"/>
            <a:r>
              <a:rPr lang="sr-Latn-RS" dirty="0"/>
              <a:t>Nije upotrebljivo ako u toku izvršavanja program može da bude pomeran na druge lokacije u memoriji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3478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Definisanje adresa u programu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U trenutku izvršavanja</a:t>
            </a:r>
          </a:p>
          <a:p>
            <a:pPr lvl="1"/>
            <a:r>
              <a:rPr lang="sr-Latn-RS" dirty="0"/>
              <a:t>Ovo je jedina varijanta koja podržava relokaciju</a:t>
            </a:r>
          </a:p>
          <a:p>
            <a:pPr lvl="2"/>
            <a:r>
              <a:rPr lang="sr-Latn-RS" dirty="0"/>
              <a:t>Ako nije unapred definisana lokacija na koju će program biti učitan i ako u toku izvršavanja programa ta lokacija može da se menja, tek u trenutku izvršavanja svake instrukcije se može odrediti stvarna adresa kojoj da se pristupi</a:t>
            </a:r>
          </a:p>
          <a:p>
            <a:pPr lvl="1"/>
            <a:r>
              <a:rPr lang="sr-Latn-RS" dirty="0"/>
              <a:t>Potrebno je da hardver procesora podrži utvrđivanje adrese u trenutku izvršavanja</a:t>
            </a:r>
          </a:p>
          <a:p>
            <a:pPr lvl="1"/>
            <a:r>
              <a:rPr lang="sr-Latn-RS" dirty="0"/>
              <a:t>Savremeni OS koriste ovu metodu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2844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Logičke i fizičke adrese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455152" cy="2819400"/>
          </a:xfrm>
        </p:spPr>
        <p:txBody>
          <a:bodyPr>
            <a:normAutofit fontScale="77500" lnSpcReduction="20000"/>
          </a:bodyPr>
          <a:lstStyle/>
          <a:p>
            <a:r>
              <a:rPr lang="sr-Latn-RS" dirty="0"/>
              <a:t>Adresa upisana u programu je logička (relativna) adresa</a:t>
            </a:r>
          </a:p>
          <a:p>
            <a:r>
              <a:rPr lang="sr-Latn-RS" dirty="0"/>
              <a:t>Stvarna adresa kojoj se pristupa je fizička (apsolutna) adresa</a:t>
            </a:r>
          </a:p>
          <a:p>
            <a:r>
              <a:rPr lang="sr-Latn-RS" dirty="0"/>
              <a:t>Logičke adrese su definisane relativno u odnosu na blok u koji je proces trenutno smešten</a:t>
            </a:r>
          </a:p>
          <a:p>
            <a:r>
              <a:rPr lang="sr-Latn-RS" dirty="0"/>
              <a:t>U toku izvršavanja ove relativne adrese se prevode u fizičke adrese u memoriji</a:t>
            </a:r>
          </a:p>
          <a:p>
            <a:r>
              <a:rPr lang="sr-Latn-RS" dirty="0"/>
              <a:t>Hardver procesora (jedinica za upravljanje memorijom) prevodi relativne u fizičke adrese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4207213"/>
            <a:ext cx="3857625" cy="2581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2917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Načini upravljanja memorijom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Alociranje susednih memorijskih lokacija</a:t>
            </a:r>
          </a:p>
          <a:p>
            <a:pPr lvl="1"/>
            <a:r>
              <a:rPr lang="sr-Latn-RS" dirty="0"/>
              <a:t>Deljenje memorije na particije</a:t>
            </a:r>
          </a:p>
          <a:p>
            <a:pPr lvl="1"/>
            <a:r>
              <a:rPr lang="sr-Latn-RS" dirty="0"/>
              <a:t>Partnerski sistem</a:t>
            </a:r>
          </a:p>
          <a:p>
            <a:r>
              <a:rPr lang="sr-Latn-RS" dirty="0"/>
              <a:t>Straničenje</a:t>
            </a:r>
          </a:p>
          <a:p>
            <a:r>
              <a:rPr lang="sr-Latn-RS" dirty="0"/>
              <a:t>Segmentacija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7250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Deljenje memorije na particije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Klasičan način upravljanja memorijom</a:t>
            </a:r>
            <a:endParaRPr lang="en-NZ" dirty="0"/>
          </a:p>
          <a:p>
            <a:pPr lvl="1"/>
            <a:r>
              <a:rPr lang="sr-Latn-RS" dirty="0"/>
              <a:t>Korišćen pre pojave virtuelne memorije</a:t>
            </a:r>
          </a:p>
          <a:p>
            <a:pPr lvl="1"/>
            <a:r>
              <a:rPr lang="sr-Latn-RS" dirty="0"/>
              <a:t>Kompletan proces smešta u uzastopne memorijske lokacije</a:t>
            </a:r>
            <a:endParaRPr lang="en-NZ" dirty="0"/>
          </a:p>
          <a:p>
            <a:pPr lvl="1"/>
            <a:r>
              <a:rPr lang="sr-Latn-RS" dirty="0"/>
              <a:t>Danas se slabo koristi</a:t>
            </a:r>
            <a:endParaRPr lang="en-NZ" dirty="0"/>
          </a:p>
          <a:p>
            <a:r>
              <a:rPr lang="sr-Latn-RS" dirty="0"/>
              <a:t>Uvod za razumevanje koncepta virtuelne memorije</a:t>
            </a:r>
            <a:endParaRPr lang="en-NZ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812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Fiksno deljenje na particije – particije jednake veličine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6854952" cy="5029200"/>
          </a:xfrm>
        </p:spPr>
        <p:txBody>
          <a:bodyPr>
            <a:normAutofit/>
          </a:bodyPr>
          <a:lstStyle/>
          <a:p>
            <a:r>
              <a:rPr lang="sr-Latn-RS" sz="2800" dirty="0"/>
              <a:t>Podeliti glavnu memoriju u delove (particije)</a:t>
            </a:r>
          </a:p>
          <a:p>
            <a:pPr lvl="1"/>
            <a:r>
              <a:rPr lang="sr-Latn-RS" dirty="0"/>
              <a:t>blokovi fiksne veličine</a:t>
            </a:r>
          </a:p>
          <a:p>
            <a:pPr marL="320040" lvl="1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sr-Latn-RS" sz="2800" dirty="0"/>
              <a:t>Svaki proces čija veličina je manja ili jednaka veličini particije može da se smesti u bilo koju raspoloživu particiju</a:t>
            </a:r>
          </a:p>
          <a:p>
            <a:r>
              <a:rPr lang="sr-Latn-RS" sz="2800" dirty="0"/>
              <a:t>OS može da zameni proces u particiji</a:t>
            </a:r>
            <a:endParaRPr lang="en-US" sz="2800" dirty="0"/>
          </a:p>
          <a:p>
            <a:pPr lvl="1"/>
            <a:r>
              <a:rPr lang="sr-Latn-RS" dirty="0"/>
              <a:t>Ako treba novi proces da se ubaci u glavnu memoriju, a sve particije su zauzete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2"/>
          <a:srcRect l="6956" r="56404" b="13994"/>
          <a:stretch/>
        </p:blipFill>
        <p:spPr bwMode="auto">
          <a:xfrm>
            <a:off x="7467600" y="1635235"/>
            <a:ext cx="1542554" cy="47514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312460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i="1" dirty="0"/>
              <a:t>„</a:t>
            </a:r>
            <a:r>
              <a:rPr lang="en-US" i="1" dirty="0" err="1"/>
              <a:t>Niko</a:t>
            </a:r>
            <a:r>
              <a:rPr lang="sr-Latn-RS" i="1" dirty="0"/>
              <a:t>me neće trebati više od 640 KB memorije za personalni računar.“</a:t>
            </a:r>
          </a:p>
          <a:p>
            <a:pPr marL="0" indent="0">
              <a:buNone/>
            </a:pPr>
            <a:r>
              <a:rPr lang="sr-Latn-RS" sz="2400" i="1" dirty="0"/>
              <a:t>				</a:t>
            </a:r>
            <a:r>
              <a:rPr lang="sr-Latn-RS" sz="2400" dirty="0"/>
              <a:t>Bill Gates, 1981. (nepotvrđeno)</a:t>
            </a:r>
            <a:endParaRPr lang="en-GB" sz="2400" dirty="0"/>
          </a:p>
          <a:p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3867101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sz="3600" dirty="0"/>
              <a:t>Problemi fiksnog deljenja na particije sa jednakim veličinama particija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Program može da bude prevelik za particiju</a:t>
            </a:r>
            <a:r>
              <a:rPr lang="en-US" dirty="0"/>
              <a:t>  </a:t>
            </a:r>
          </a:p>
          <a:p>
            <a:r>
              <a:rPr lang="sr-Latn-RS" dirty="0"/>
              <a:t>Neefikasno korišćenje glavne memorije</a:t>
            </a:r>
            <a:r>
              <a:rPr lang="en-US" dirty="0"/>
              <a:t>  </a:t>
            </a:r>
          </a:p>
          <a:p>
            <a:pPr lvl="1"/>
            <a:r>
              <a:rPr lang="sr-Latn-RS" dirty="0"/>
              <a:t>Bez obzira na veličinu programa, zauzima se cela particija</a:t>
            </a:r>
            <a:endParaRPr lang="en-US" dirty="0"/>
          </a:p>
          <a:p>
            <a:pPr lvl="1"/>
            <a:r>
              <a:rPr lang="sr-Latn-RS" dirty="0"/>
              <a:t>To je </a:t>
            </a:r>
            <a:r>
              <a:rPr lang="sr-Latn-RS" b="1" dirty="0"/>
              <a:t>interna fragmentacija</a:t>
            </a:r>
            <a:endParaRPr lang="en-US" b="1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3492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Fiksno deljenje na particije – particije nejednake veličine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6778752" cy="4495800"/>
          </a:xfrm>
        </p:spPr>
        <p:txBody>
          <a:bodyPr/>
          <a:lstStyle/>
          <a:p>
            <a:r>
              <a:rPr lang="sr-Latn-RS" dirty="0"/>
              <a:t>Umanjuju pomenute probleme</a:t>
            </a:r>
            <a:endParaRPr lang="en-NZ" dirty="0"/>
          </a:p>
          <a:p>
            <a:pPr lvl="1"/>
            <a:r>
              <a:rPr lang="sr-Latn-RS" dirty="0"/>
              <a:t>Ne rešavaju ih potpuno</a:t>
            </a:r>
            <a:endParaRPr lang="en-NZ" dirty="0"/>
          </a:p>
          <a:p>
            <a:r>
              <a:rPr lang="sr-Latn-RS" dirty="0"/>
              <a:t>Na slici</a:t>
            </a:r>
          </a:p>
          <a:p>
            <a:pPr lvl="1"/>
            <a:r>
              <a:rPr lang="sr-Latn-RS" dirty="0"/>
              <a:t>Programi manji od 16M mogu da se smeste u memoriju</a:t>
            </a:r>
            <a:endParaRPr lang="en-NZ" dirty="0"/>
          </a:p>
          <a:p>
            <a:pPr lvl="1"/>
            <a:r>
              <a:rPr lang="sr-Latn-RS" dirty="0"/>
              <a:t>Manji programi mogu da se smeste u manje particije, čime se smanjuje interna fragmentacija</a:t>
            </a:r>
            <a:endParaRPr lang="en-US" dirty="0"/>
          </a:p>
        </p:txBody>
      </p:sp>
      <p:pic>
        <p:nvPicPr>
          <p:cNvPr id="5" name="Content Placeholder 3" descr="Fig07_02.gif"/>
          <p:cNvPicPr>
            <a:picLocks noChangeAspect="1"/>
          </p:cNvPicPr>
          <p:nvPr/>
        </p:nvPicPr>
        <p:blipFill rotWithShape="1">
          <a:blip r:embed="rId2"/>
          <a:srcRect l="56661" b="14025"/>
          <a:stretch/>
        </p:blipFill>
        <p:spPr bwMode="auto">
          <a:xfrm>
            <a:off x="7315200" y="1600200"/>
            <a:ext cx="1806781" cy="4721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884251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Fiksno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sr-Latn-RS" dirty="0"/>
          </a:p>
          <a:p>
            <a:r>
              <a:rPr lang="sr-Latn-RS" dirty="0"/>
              <a:t>P</a:t>
            </a:r>
            <a:r>
              <a:rPr lang="en-US" dirty="0" err="1"/>
              <a:t>artici</a:t>
            </a:r>
            <a:r>
              <a:rPr lang="sr-Latn-RS" dirty="0"/>
              <a:t>je</a:t>
            </a:r>
            <a:r>
              <a:rPr lang="en-US" dirty="0"/>
              <a:t> </a:t>
            </a:r>
            <a:r>
              <a:rPr lang="en-US" dirty="0" err="1"/>
              <a:t>jednake</a:t>
            </a:r>
            <a:r>
              <a:rPr lang="en-US" dirty="0"/>
              <a:t> </a:t>
            </a:r>
            <a:r>
              <a:rPr lang="en-US" dirty="0" err="1"/>
              <a:t>veli</a:t>
            </a:r>
            <a:r>
              <a:rPr lang="sr-Latn-RS" dirty="0"/>
              <a:t>čine </a:t>
            </a:r>
          </a:p>
          <a:p>
            <a:pPr lvl="1"/>
            <a:r>
              <a:rPr lang="sr-Latn-RS" dirty="0"/>
              <a:t>nije važno koja particija će biti zauzeta, jer su sve jednake veličine</a:t>
            </a:r>
          </a:p>
          <a:p>
            <a:pPr lvl="1"/>
            <a:r>
              <a:rPr lang="sr-Latn-RS" dirty="0"/>
              <a:t>zauzima se prva raspoloživa particija</a:t>
            </a:r>
          </a:p>
          <a:p>
            <a:pPr marL="1097280" lvl="3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2552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Fiksno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4997834" cy="4495800"/>
          </a:xfrm>
        </p:spPr>
        <p:txBody>
          <a:bodyPr/>
          <a:lstStyle/>
          <a:p>
            <a:r>
              <a:rPr lang="sr-Latn-RS" dirty="0"/>
              <a:t>Particije nejednake veličine</a:t>
            </a:r>
          </a:p>
          <a:p>
            <a:pPr lvl="1"/>
            <a:r>
              <a:rPr lang="sr-Latn-RS" dirty="0"/>
              <a:t>Procesu se dodeljuje najmanja particija u koju može da stane</a:t>
            </a:r>
          </a:p>
          <a:p>
            <a:pPr lvl="2"/>
            <a:r>
              <a:rPr lang="sr-Latn-RS" dirty="0"/>
              <a:t>Za svaku particiju, red čekanja</a:t>
            </a:r>
          </a:p>
          <a:p>
            <a:pPr lvl="2"/>
            <a:r>
              <a:rPr lang="sr-Latn-RS" dirty="0"/>
              <a:t>Neefikasno, jer proces može da čeka i kad ima slobodna particija u koju može da se smesti</a:t>
            </a:r>
          </a:p>
          <a:p>
            <a:endParaRPr lang="en-US" dirty="0"/>
          </a:p>
        </p:txBody>
      </p:sp>
      <p:pic>
        <p:nvPicPr>
          <p:cNvPr id="4" name="Content Placeholder 3" descr="Fig07_03.gif"/>
          <p:cNvPicPr>
            <a:picLocks noGrp="1" noChangeAspect="1"/>
          </p:cNvPicPr>
          <p:nvPr/>
        </p:nvPicPr>
        <p:blipFill rotWithShape="1">
          <a:blip r:embed="rId2"/>
          <a:srcRect r="52663" b="21525"/>
          <a:stretch/>
        </p:blipFill>
        <p:spPr bwMode="auto">
          <a:xfrm>
            <a:off x="5610482" y="1752600"/>
            <a:ext cx="3533518" cy="4245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777467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Fiksno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5026152" cy="4495800"/>
          </a:xfrm>
        </p:spPr>
        <p:txBody>
          <a:bodyPr/>
          <a:lstStyle/>
          <a:p>
            <a:r>
              <a:rPr lang="sr-Latn-RS" dirty="0"/>
              <a:t>Particije nejednake veličine</a:t>
            </a:r>
          </a:p>
          <a:p>
            <a:pPr lvl="1"/>
            <a:r>
              <a:rPr lang="sr-Latn-RS" dirty="0"/>
              <a:t>Efikasnija varijanta</a:t>
            </a:r>
          </a:p>
          <a:p>
            <a:pPr lvl="2"/>
            <a:r>
              <a:rPr lang="sr-Latn-RS" dirty="0"/>
              <a:t>Jedan red čekanja za sve particije</a:t>
            </a:r>
          </a:p>
          <a:p>
            <a:pPr lvl="2"/>
            <a:r>
              <a:rPr lang="sr-Latn-RS" dirty="0"/>
              <a:t>Bira se najmanja raspoloživa particija </a:t>
            </a:r>
          </a:p>
          <a:p>
            <a:pPr lvl="1"/>
            <a:endParaRPr lang="sr-Latn-RS" dirty="0"/>
          </a:p>
          <a:p>
            <a:pPr lvl="1"/>
            <a:endParaRPr lang="en-US" dirty="0"/>
          </a:p>
        </p:txBody>
      </p:sp>
      <p:pic>
        <p:nvPicPr>
          <p:cNvPr id="4" name="Content Placeholder 3" descr="Fig07_03.gif"/>
          <p:cNvPicPr>
            <a:picLocks noGrp="1" noChangeAspect="1"/>
          </p:cNvPicPr>
          <p:nvPr/>
        </p:nvPicPr>
        <p:blipFill rotWithShape="1">
          <a:blip r:embed="rId2"/>
          <a:srcRect l="53515" b="20790"/>
          <a:stretch/>
        </p:blipFill>
        <p:spPr bwMode="auto">
          <a:xfrm>
            <a:off x="5562600" y="1752600"/>
            <a:ext cx="3469908" cy="4285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502232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Nedostaci fiksnog deljenja na particije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Ograničen broj aktivnih procesa</a:t>
            </a:r>
            <a:r>
              <a:rPr lang="en-NZ" dirty="0"/>
              <a:t> </a:t>
            </a:r>
          </a:p>
          <a:p>
            <a:pPr lvl="1"/>
            <a:r>
              <a:rPr lang="sr-Latn-RS" dirty="0"/>
              <a:t>Predefinisanim brojem particija ograničeno je koliko procesa može biti u radnoj memoriji</a:t>
            </a:r>
            <a:endParaRPr lang="en-NZ" dirty="0"/>
          </a:p>
          <a:p>
            <a:r>
              <a:rPr lang="sr-Latn-RS" dirty="0"/>
              <a:t>Veliki broj malih procesa neće efikasno koristiti memoriju</a:t>
            </a:r>
          </a:p>
          <a:p>
            <a:pPr lvl="1"/>
            <a:r>
              <a:rPr lang="sr-Latn-RS" dirty="0"/>
              <a:t>Značajni delovi particija će biti neiskorišćeni</a:t>
            </a:r>
          </a:p>
        </p:txBody>
      </p:sp>
    </p:spTree>
    <p:extLst>
      <p:ext uri="{BB962C8B-B14F-4D97-AF65-F5344CB8AC3E}">
        <p14:creationId xmlns:p14="http://schemas.microsoft.com/office/powerpoint/2010/main" val="37705089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Dinami</a:t>
            </a:r>
            <a:r>
              <a:rPr lang="sr-Latn-RS" dirty="0"/>
              <a:t>čko deljenje na particije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Promenljiv broj particija</a:t>
            </a:r>
          </a:p>
          <a:p>
            <a:r>
              <a:rPr lang="sr-Latn-RS" dirty="0"/>
              <a:t>Particije promenljive veličine</a:t>
            </a:r>
            <a:endParaRPr lang="en-US" dirty="0"/>
          </a:p>
          <a:p>
            <a:r>
              <a:rPr lang="sr-Latn-RS" dirty="0"/>
              <a:t>Procesu se dodeljuje tačno onoliko memorije koliko zahteva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0188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Dinamičko deljenje na particije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2560"/>
          <a:stretch/>
        </p:blipFill>
        <p:spPr>
          <a:xfrm>
            <a:off x="2124323" y="1559118"/>
            <a:ext cx="5348572" cy="526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665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Dinamičko deljenje na particije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105400"/>
          </a:xfrm>
        </p:spPr>
        <p:txBody>
          <a:bodyPr/>
          <a:lstStyle/>
          <a:p>
            <a:r>
              <a:rPr lang="sr-Latn-RS" dirty="0"/>
              <a:t>Eksterna fragmentacija</a:t>
            </a:r>
          </a:p>
          <a:p>
            <a:pPr lvl="1"/>
            <a:r>
              <a:rPr lang="sr-Latn-RS" dirty="0"/>
              <a:t>mnogo malih rupa u memoriji</a:t>
            </a:r>
          </a:p>
          <a:p>
            <a:pPr lvl="1"/>
            <a:r>
              <a:rPr lang="sr-Latn-RS" dirty="0"/>
              <a:t>dovoljno slobodne memorije, ali nije u povezanim lokacijama</a:t>
            </a:r>
          </a:p>
          <a:p>
            <a:pPr lvl="1"/>
            <a:r>
              <a:rPr lang="sr-Latn-RS" dirty="0"/>
              <a:t>proces ne može da se smesti iako ukupno ima dovoljno memorije za smeštanje</a:t>
            </a:r>
          </a:p>
          <a:p>
            <a:pPr lvl="1"/>
            <a:r>
              <a:rPr lang="sr-Latn-RS" dirty="0"/>
              <a:t>Može se rešiti sažimanjem</a:t>
            </a:r>
          </a:p>
          <a:p>
            <a:pPr lvl="2"/>
            <a:r>
              <a:rPr lang="sr-Latn-RS" dirty="0"/>
              <a:t>s vremena na vreme se pomeraju procesi tako da budu u susednim lokacijama</a:t>
            </a:r>
          </a:p>
          <a:p>
            <a:pPr lvl="2"/>
            <a:r>
              <a:rPr lang="sr-Latn-RS" dirty="0"/>
              <a:t>sva slobodna memorija bude na kraju u jednom bloku</a:t>
            </a:r>
          </a:p>
          <a:p>
            <a:pPr lvl="2"/>
            <a:r>
              <a:rPr lang="sr-Latn-RS" dirty="0"/>
              <a:t>traje dugo i troši procesorsko vreme</a:t>
            </a:r>
          </a:p>
          <a:p>
            <a:pPr lvl="2"/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8130573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OS mora da odluči u koji blok da smesti proces</a:t>
            </a:r>
          </a:p>
          <a:p>
            <a:r>
              <a:rPr lang="sr-Latn-RS" dirty="0"/>
              <a:t>Najbolji odgovarajući</a:t>
            </a:r>
          </a:p>
        </p:txBody>
      </p:sp>
      <p:pic>
        <p:nvPicPr>
          <p:cNvPr id="4" name="Parallel Parking Perfection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0" y="3200400"/>
            <a:ext cx="4267200" cy="3200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" y="6405623"/>
            <a:ext cx="3048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Izvor: www.youtube.com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88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/>
              <a:t>Memorija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Da bi se </a:t>
            </a:r>
            <a:r>
              <a:rPr lang="en-US" dirty="0" err="1"/>
              <a:t>podr</a:t>
            </a:r>
            <a:r>
              <a:rPr lang="sr-Latn-RS" dirty="0"/>
              <a:t>žalo</a:t>
            </a:r>
            <a:r>
              <a:rPr lang="en-US" dirty="0"/>
              <a:t> </a:t>
            </a:r>
            <a:r>
              <a:rPr lang="en-US" dirty="0" err="1"/>
              <a:t>multiprogramiranje</a:t>
            </a:r>
            <a:endParaRPr lang="en-US" dirty="0"/>
          </a:p>
          <a:p>
            <a:pPr lvl="1"/>
            <a:r>
              <a:rPr lang="sr-Latn-RS" dirty="0"/>
              <a:t>OS mora da čuva više procesa u glavnoj memoriji</a:t>
            </a:r>
          </a:p>
          <a:p>
            <a:pPr lvl="1"/>
            <a:r>
              <a:rPr lang="sr-Latn-RS" dirty="0"/>
              <a:t>Memorija se deli između više procesa</a:t>
            </a:r>
          </a:p>
          <a:p>
            <a:r>
              <a:rPr lang="sr-Latn-RS" dirty="0"/>
              <a:t>Radna memorija je veliki linearni niz bajtova</a:t>
            </a:r>
          </a:p>
          <a:p>
            <a:pPr lvl="1"/>
            <a:r>
              <a:rPr lang="sr-Latn-RS" dirty="0"/>
              <a:t>Svaki bajt ima svoju adresu</a:t>
            </a:r>
          </a:p>
          <a:p>
            <a:r>
              <a:rPr lang="sr-Latn-RS" dirty="0"/>
              <a:t>Izvršavanje instrukcije</a:t>
            </a:r>
          </a:p>
          <a:p>
            <a:pPr lvl="1"/>
            <a:r>
              <a:rPr lang="sr-Latn-RS" dirty="0"/>
              <a:t>Procesor preuzima instrukcije iz memorije na osnovu vrednosti brojača instrukcija</a:t>
            </a:r>
          </a:p>
          <a:p>
            <a:pPr lvl="1"/>
            <a:r>
              <a:rPr lang="sr-Latn-RS" dirty="0"/>
              <a:t>Instrukcija se dekodira i može da uzrokuje dobavljanje operanada iz memorije</a:t>
            </a:r>
          </a:p>
          <a:p>
            <a:pPr lvl="1"/>
            <a:r>
              <a:rPr lang="sr-Latn-RS" dirty="0"/>
              <a:t>Nakon izvršenja instrukcije nad operandima, može biti potrebno smestiti rezultat u memoriju</a:t>
            </a:r>
          </a:p>
        </p:txBody>
      </p:sp>
    </p:spTree>
    <p:extLst>
      <p:ext uri="{BB962C8B-B14F-4D97-AF65-F5344CB8AC3E}">
        <p14:creationId xmlns:p14="http://schemas.microsoft.com/office/powerpoint/2010/main" val="48971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Najbolji odgovarajući</a:t>
            </a:r>
          </a:p>
          <a:p>
            <a:pPr lvl="1"/>
            <a:r>
              <a:rPr lang="sr-Latn-RS" dirty="0"/>
              <a:t>Bira se slobodan blok koji je po veličini najbliži zahtevu</a:t>
            </a:r>
          </a:p>
          <a:p>
            <a:pPr lvl="1"/>
            <a:r>
              <a:rPr lang="sr-Latn-RS" dirty="0"/>
              <a:t>Najlošije performanse</a:t>
            </a:r>
          </a:p>
          <a:p>
            <a:pPr lvl="1"/>
            <a:r>
              <a:rPr lang="sr-Latn-RS" dirty="0"/>
              <a:t>Najmanji mogući deo bloka ostaje neiskorišćen</a:t>
            </a:r>
          </a:p>
          <a:p>
            <a:pPr lvl="1"/>
            <a:r>
              <a:rPr lang="sr-Latn-RS" dirty="0"/>
              <a:t>Sažimanje mora češće nego kod ostalih algoritama, jer ostaje puno malih blokova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50563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Prvi odgovarajući</a:t>
            </a:r>
          </a:p>
        </p:txBody>
      </p:sp>
      <p:pic>
        <p:nvPicPr>
          <p:cNvPr id="4" name="Top 10 Funniest Parking Fails COMPILATION! - [2014]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2251456"/>
            <a:ext cx="6629400" cy="37290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800" y="6324600"/>
            <a:ext cx="3048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Izvor: www.youtube.com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928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Prvi odgovarajući</a:t>
            </a:r>
          </a:p>
          <a:p>
            <a:pPr lvl="1"/>
            <a:r>
              <a:rPr lang="sr-Latn-RS" dirty="0"/>
              <a:t>Prolazi se kroz memoriju od početka</a:t>
            </a:r>
          </a:p>
          <a:p>
            <a:pPr lvl="1"/>
            <a:r>
              <a:rPr lang="sr-Latn-RS" dirty="0"/>
              <a:t>Pronalazi se prvi slobodan blok dovoljno velik da se proces smesti</a:t>
            </a:r>
          </a:p>
          <a:p>
            <a:pPr lvl="1"/>
            <a:r>
              <a:rPr lang="sr-Latn-RS" dirty="0"/>
              <a:t>Najjednostavniji i najbrži algoritam</a:t>
            </a:r>
          </a:p>
          <a:p>
            <a:pPr lvl="1"/>
            <a:r>
              <a:rPr lang="sr-Latn-RS" dirty="0"/>
              <a:t>Može da rezultira u mnogo malih slobodnih particija u početnom delu memorije, koje se uvek moraju iznova pretraživati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24713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Sledeći odgovarajući</a:t>
            </a:r>
            <a:endParaRPr lang="en-US" dirty="0"/>
          </a:p>
          <a:p>
            <a:pPr lvl="1"/>
            <a:r>
              <a:rPr lang="sr-Latn-RS" dirty="0"/>
              <a:t>Prolazi se kroz memoriju počevši od lokacije na kojoj je izvršeno poslednje ubacivanje</a:t>
            </a:r>
          </a:p>
          <a:p>
            <a:pPr lvl="1"/>
            <a:r>
              <a:rPr lang="sr-Latn-RS" dirty="0"/>
              <a:t>Često procese smešta na kraj memorije gde je najveći slobodan blok</a:t>
            </a:r>
          </a:p>
          <a:p>
            <a:pPr lvl="1"/>
            <a:r>
              <a:rPr lang="sr-Latn-RS" dirty="0"/>
              <a:t>Ovaj blok će biti izdeljen na male fragmente</a:t>
            </a:r>
          </a:p>
          <a:p>
            <a:pPr lvl="1"/>
            <a:r>
              <a:rPr lang="sr-Latn-RS" dirty="0"/>
              <a:t>Potrebno je sažimanje da bi se opet dobio veliki slobodan blok na kraju memorije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9100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Dinamičko deljenje na particije – algoritam smeštanja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3349752" cy="4495800"/>
          </a:xfrm>
        </p:spPr>
        <p:txBody>
          <a:bodyPr/>
          <a:lstStyle/>
          <a:p>
            <a:r>
              <a:rPr lang="sr-Latn-RS" dirty="0"/>
              <a:t>Ubacuje se blok od 16M</a:t>
            </a:r>
            <a:endParaRPr lang="en-US" dirty="0"/>
          </a:p>
        </p:txBody>
      </p:sp>
      <p:pic>
        <p:nvPicPr>
          <p:cNvPr id="4" name="Content Placeholder 3" descr="Fig07_05.gif"/>
          <p:cNvPicPr>
            <a:picLocks noGrp="1" noChangeAspect="1"/>
          </p:cNvPicPr>
          <p:nvPr/>
        </p:nvPicPr>
        <p:blipFill rotWithShape="1">
          <a:blip r:embed="rId2"/>
          <a:srcRect b="18313"/>
          <a:stretch/>
        </p:blipFill>
        <p:spPr>
          <a:xfrm>
            <a:off x="4191000" y="1752600"/>
            <a:ext cx="4838749" cy="466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4868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Deljenje na particije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Problem interne i eksterne fragmentacije</a:t>
            </a:r>
          </a:p>
          <a:p>
            <a:r>
              <a:rPr lang="sr-Latn-RS" dirty="0"/>
              <a:t>Npr. kod dinamičkog deljenja na particije i korišćenja algoritma „prvi odgovarajući“ za N alociranih blokova još N/2 blokova će biti izgubljeno zbog eksterne fragmentacije</a:t>
            </a:r>
          </a:p>
          <a:p>
            <a:r>
              <a:rPr lang="sr-Latn-RS" dirty="0"/>
              <a:t>Ne koristi se u savremenim OS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75197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Partnerski sistem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Celokupna raspoloživa memorija se tretira kao jedan blok veličine </a:t>
            </a:r>
            <a:r>
              <a:rPr lang="en-US" dirty="0"/>
              <a:t>2</a:t>
            </a:r>
            <a:r>
              <a:rPr lang="en-US" baseline="30000" dirty="0"/>
              <a:t>U</a:t>
            </a:r>
          </a:p>
          <a:p>
            <a:r>
              <a:rPr lang="sr-Latn-RS" dirty="0"/>
              <a:t>Ako se zahteva blok veličine </a:t>
            </a:r>
            <a:r>
              <a:rPr lang="sr-Latn-RS" i="1" dirty="0"/>
              <a:t>s, </a:t>
            </a:r>
            <a:r>
              <a:rPr lang="en-US" dirty="0"/>
              <a:t>2</a:t>
            </a:r>
            <a:r>
              <a:rPr lang="en-US" i="1" baseline="30000" dirty="0"/>
              <a:t>U</a:t>
            </a:r>
            <a:r>
              <a:rPr lang="en-US" baseline="30000" dirty="0"/>
              <a:t>-1</a:t>
            </a:r>
            <a:r>
              <a:rPr lang="en-US" dirty="0"/>
              <a:t> &lt; </a:t>
            </a:r>
            <a:r>
              <a:rPr lang="en-US" i="1" dirty="0"/>
              <a:t>s </a:t>
            </a:r>
            <a:r>
              <a:rPr lang="en-US" dirty="0"/>
              <a:t>&lt;= 2</a:t>
            </a:r>
            <a:r>
              <a:rPr lang="en-US" i="1" baseline="30000" dirty="0"/>
              <a:t>U</a:t>
            </a:r>
            <a:endParaRPr lang="en-US" i="1" dirty="0"/>
          </a:p>
          <a:p>
            <a:pPr lvl="1"/>
            <a:r>
              <a:rPr lang="sr-Latn-RS" dirty="0"/>
              <a:t>ceo blok se alocira</a:t>
            </a:r>
          </a:p>
          <a:p>
            <a:r>
              <a:rPr lang="sr-Latn-RS" dirty="0"/>
              <a:t>U suprotnom, blok se deli na dva jednaka bloka (partnera)</a:t>
            </a:r>
          </a:p>
          <a:p>
            <a:r>
              <a:rPr lang="sr-Latn-RS" dirty="0"/>
              <a:t>Postupak se rekurzivno ponavlja dok god se ne stvori najmanji blok koji je veći ili jednak </a:t>
            </a:r>
            <a:r>
              <a:rPr lang="sr-Latn-RS" i="1" dirty="0"/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67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4638"/>
            <a:ext cx="8153400" cy="1143000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Primer rada partnerskog sistema</a:t>
            </a:r>
            <a:endParaRPr lang="en-US" dirty="0"/>
          </a:p>
        </p:txBody>
      </p:sp>
      <p:pic>
        <p:nvPicPr>
          <p:cNvPr id="4" name="Content Placeholder 3" descr="Fig07_06.gif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13750"/>
          <a:stretch/>
        </p:blipFill>
        <p:spPr>
          <a:xfrm>
            <a:off x="533400" y="1600200"/>
            <a:ext cx="8412156" cy="4825117"/>
          </a:xfrm>
        </p:spPr>
      </p:pic>
    </p:spTree>
    <p:extLst>
      <p:ext uri="{BB962C8B-B14F-4D97-AF65-F5344CB8AC3E}">
        <p14:creationId xmlns:p14="http://schemas.microsoft.com/office/powerpoint/2010/main" val="19940857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077200" cy="944562"/>
          </a:xfrm>
        </p:spPr>
        <p:txBody>
          <a:bodyPr>
            <a:normAutofit fontScale="90000"/>
          </a:bodyPr>
          <a:lstStyle/>
          <a:p>
            <a:r>
              <a:rPr lang="sr-Latn-RS" dirty="0"/>
              <a:t>Primer rada partnerskog sistema</a:t>
            </a:r>
            <a:endParaRPr lang="en-US" dirty="0"/>
          </a:p>
        </p:txBody>
      </p:sp>
      <p:pic>
        <p:nvPicPr>
          <p:cNvPr id="4" name="Content Placeholder 3" descr="Fig07_07.gif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14476"/>
          <a:stretch/>
        </p:blipFill>
        <p:spPr>
          <a:xfrm>
            <a:off x="1219200" y="1752600"/>
            <a:ext cx="6531428" cy="4431527"/>
          </a:xfrm>
        </p:spPr>
      </p:pic>
    </p:spTree>
    <p:extLst>
      <p:ext uri="{BB962C8B-B14F-4D97-AF65-F5344CB8AC3E}">
        <p14:creationId xmlns:p14="http://schemas.microsoft.com/office/powerpoint/2010/main" val="37041474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Partnerski sistem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sr-Latn-RS" dirty="0"/>
              <a:t>Prednosti</a:t>
            </a:r>
          </a:p>
          <a:p>
            <a:pPr lvl="1"/>
            <a:r>
              <a:rPr lang="sr-Latn-RS" dirty="0"/>
              <a:t>Zauzima se blok koji najbolje odgovara veličini procesa</a:t>
            </a:r>
          </a:p>
          <a:p>
            <a:pPr lvl="1"/>
            <a:r>
              <a:rPr lang="sr-Latn-RS" dirty="0"/>
              <a:t>Jednostavno se sažimaju susedni slobodni blokovi</a:t>
            </a:r>
          </a:p>
          <a:p>
            <a:r>
              <a:rPr lang="sr-Latn-RS" dirty="0"/>
              <a:t>Nedostaci</a:t>
            </a:r>
          </a:p>
          <a:p>
            <a:pPr lvl="1"/>
            <a:r>
              <a:rPr lang="sr-Latn-RS" dirty="0"/>
              <a:t>Interna fragmentacija</a:t>
            </a:r>
          </a:p>
          <a:p>
            <a:r>
              <a:rPr lang="sr-Latn-RS" dirty="0"/>
              <a:t>U savremenim OS se kao osnovni način upravljanja memorijom koriste</a:t>
            </a:r>
          </a:p>
          <a:p>
            <a:pPr lvl="1"/>
            <a:r>
              <a:rPr lang="sr-Latn-RS" dirty="0"/>
              <a:t>Straničenje i</a:t>
            </a:r>
          </a:p>
          <a:p>
            <a:pPr lvl="1"/>
            <a:r>
              <a:rPr lang="sr-Latn-RS" dirty="0"/>
              <a:t>Segmentacija</a:t>
            </a:r>
          </a:p>
          <a:p>
            <a:r>
              <a:rPr lang="sr-Latn-RS" dirty="0"/>
              <a:t>Modifikovana varijanta partnerskog sistema se koristi jednim delom u Linuxu u kombinaciji sa straničenjem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2354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/>
              <a:t>Potreba</a:t>
            </a:r>
            <a:r>
              <a:rPr lang="en-US" sz="3600" dirty="0"/>
              <a:t> </a:t>
            </a:r>
            <a:r>
              <a:rPr lang="en-US" sz="3600" dirty="0" err="1"/>
              <a:t>za</a:t>
            </a:r>
            <a:r>
              <a:rPr lang="en-US" sz="3600" dirty="0"/>
              <a:t> </a:t>
            </a:r>
            <a:r>
              <a:rPr lang="en-US" sz="3600" dirty="0" err="1"/>
              <a:t>upravljanjem</a:t>
            </a:r>
            <a:r>
              <a:rPr lang="en-US" sz="3600" dirty="0"/>
              <a:t> </a:t>
            </a:r>
            <a:r>
              <a:rPr lang="en-US" sz="3600" dirty="0" err="1"/>
              <a:t>memorijom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5181600"/>
          </a:xfrm>
        </p:spPr>
        <p:txBody>
          <a:bodyPr>
            <a:normAutofit/>
          </a:bodyPr>
          <a:lstStyle/>
          <a:p>
            <a:r>
              <a:rPr lang="sr-Latn-RS" dirty="0"/>
              <a:t>Lokacija podataka i instrukcija procesa </a:t>
            </a:r>
          </a:p>
          <a:p>
            <a:pPr lvl="1"/>
            <a:r>
              <a:rPr lang="sr-Latn-RS" dirty="0"/>
              <a:t>Glavna memorija i registri procesora su jedina memorijska skladišta kojima procesor može direktno da pristupa</a:t>
            </a:r>
          </a:p>
          <a:p>
            <a:pPr lvl="1"/>
            <a:r>
              <a:rPr lang="sr-Latn-RS" dirty="0"/>
              <a:t>U trenutku izvršavanja instrukcije, instrukcija i podaci koje koristi moraju biti u jednom od ova dva skladišta (ili u procesorskoj keš memoriji)</a:t>
            </a:r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41725511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Straničenje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6321552" cy="4648200"/>
          </a:xfrm>
        </p:spPr>
        <p:txBody>
          <a:bodyPr>
            <a:normAutofit lnSpcReduction="10000"/>
          </a:bodyPr>
          <a:lstStyle/>
          <a:p>
            <a:r>
              <a:rPr lang="sr-Latn-RS" dirty="0"/>
              <a:t>Memorija se deli na male delove jednake veličine</a:t>
            </a:r>
          </a:p>
          <a:p>
            <a:r>
              <a:rPr lang="sr-Latn-RS" dirty="0"/>
              <a:t>Proces se deli na male delove jednake veličine</a:t>
            </a:r>
          </a:p>
          <a:p>
            <a:r>
              <a:rPr lang="sr-Latn-RS" dirty="0"/>
              <a:t>Delovi memorije se zovu </a:t>
            </a:r>
            <a:r>
              <a:rPr lang="sr-Latn-RS" b="1" dirty="0"/>
              <a:t>okviri</a:t>
            </a:r>
          </a:p>
          <a:p>
            <a:r>
              <a:rPr lang="sr-Latn-RS" dirty="0"/>
              <a:t>Delovi procesa se zovu</a:t>
            </a:r>
            <a:r>
              <a:rPr lang="en-US" dirty="0"/>
              <a:t> </a:t>
            </a:r>
            <a:r>
              <a:rPr lang="sr-Latn-RS" b="1" dirty="0"/>
              <a:t>stranice</a:t>
            </a:r>
            <a:r>
              <a:rPr lang="en-US" dirty="0"/>
              <a:t> </a:t>
            </a:r>
            <a:endParaRPr lang="sr-Latn-RS" dirty="0"/>
          </a:p>
          <a:p>
            <a:r>
              <a:rPr lang="sr-Latn-RS" dirty="0"/>
              <a:t>Veličina okvira i stranice je jednaka</a:t>
            </a:r>
          </a:p>
          <a:p>
            <a:r>
              <a:rPr lang="sr-Latn-RS" dirty="0"/>
              <a:t>Stranice procesa se mogu dodeljivati okvirima, </a:t>
            </a:r>
            <a:r>
              <a:rPr lang="sr-Latn-RS" b="1" dirty="0"/>
              <a:t>koji ne moraju biti susedni</a:t>
            </a:r>
            <a:endParaRPr lang="en-US" b="1" dirty="0"/>
          </a:p>
          <a:p>
            <a:endParaRPr lang="en-US" b="1" i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834809" y="6218914"/>
            <a:ext cx="1089991" cy="381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Proces</a:t>
            </a:r>
            <a:endParaRPr lang="en-US" sz="18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580390"/>
              </p:ext>
            </p:extLst>
          </p:nvPr>
        </p:nvGraphicFramePr>
        <p:xfrm>
          <a:off x="8130209" y="3247114"/>
          <a:ext cx="836212" cy="2971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6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Okvir 1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Okvir 2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Okvir 3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...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765668"/>
              </p:ext>
            </p:extLst>
          </p:nvPr>
        </p:nvGraphicFramePr>
        <p:xfrm>
          <a:off x="6961698" y="5282648"/>
          <a:ext cx="836212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62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Stranica 1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Stranica 2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Stranica 3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...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8054009" y="6248400"/>
            <a:ext cx="1089991" cy="381000"/>
          </a:xfrm>
          <a:prstGeom prst="rect">
            <a:avLst/>
          </a:prstGeom>
        </p:spPr>
        <p:txBody>
          <a:bodyPr vert="horz">
            <a:normAutofit fontScale="925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r-Latn-RS" sz="2000" dirty="0"/>
              <a:t>Memorija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7853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Straničenje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4264152" cy="4343400"/>
          </a:xfrm>
        </p:spPr>
        <p:txBody>
          <a:bodyPr>
            <a:normAutofit/>
          </a:bodyPr>
          <a:lstStyle/>
          <a:p>
            <a:r>
              <a:rPr lang="sr-Latn-RS" dirty="0"/>
              <a:t>Eksterne fragmentacije nema</a:t>
            </a:r>
          </a:p>
          <a:p>
            <a:endParaRPr lang="sr-Latn-RS" dirty="0"/>
          </a:p>
          <a:p>
            <a:r>
              <a:rPr lang="sr-Latn-RS" dirty="0"/>
              <a:t>Interna fragmentacija samo u poslednjoj stranici procesa</a:t>
            </a: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2"/>
          <a:srcRect b="5527"/>
          <a:stretch/>
        </p:blipFill>
        <p:spPr>
          <a:xfrm>
            <a:off x="4876800" y="1524000"/>
            <a:ext cx="4112254" cy="509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606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Tabela stranica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sr-Latn-RS" sz="3200" dirty="0"/>
              <a:t>OS za svaki proces održava tabelu stranica</a:t>
            </a:r>
            <a:endParaRPr lang="en-US" sz="3200" dirty="0"/>
          </a:p>
          <a:p>
            <a:r>
              <a:rPr lang="sr-Latn-RS" sz="3200" dirty="0"/>
              <a:t>Za svaku stranicu tabela sadrži broj okvira u koji je smeštena</a:t>
            </a:r>
          </a:p>
          <a:p>
            <a:r>
              <a:rPr lang="sr-Latn-RS" sz="3200" dirty="0"/>
              <a:t>Procesor mora da zna da pristupi tabeli stranica procesa</a:t>
            </a:r>
          </a:p>
          <a:p>
            <a:r>
              <a:rPr lang="sr-Latn-RS" sz="3200" dirty="0"/>
              <a:t>Na osnovu broja stranice i relativnog pomeraja u okviru stranice, formira se apsolutna adresa</a:t>
            </a:r>
            <a:endParaRPr lang="en-US" sz="32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7320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Tabela stranica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5527"/>
          <a:stretch/>
        </p:blipFill>
        <p:spPr>
          <a:xfrm>
            <a:off x="4876800" y="1524000"/>
            <a:ext cx="4112254" cy="5098063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5407670"/>
              </p:ext>
            </p:extLst>
          </p:nvPr>
        </p:nvGraphicFramePr>
        <p:xfrm>
          <a:off x="685800" y="2286000"/>
          <a:ext cx="533400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0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2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3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5067957"/>
              </p:ext>
            </p:extLst>
          </p:nvPr>
        </p:nvGraphicFramePr>
        <p:xfrm>
          <a:off x="1447800" y="2286000"/>
          <a:ext cx="533400" cy="685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-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-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-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300403"/>
              </p:ext>
            </p:extLst>
          </p:nvPr>
        </p:nvGraphicFramePr>
        <p:xfrm>
          <a:off x="2209800" y="2286000"/>
          <a:ext cx="533400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7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8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9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10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48231"/>
              </p:ext>
            </p:extLst>
          </p:nvPr>
        </p:nvGraphicFramePr>
        <p:xfrm>
          <a:off x="3048000" y="2286000"/>
          <a:ext cx="533400" cy="1143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4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5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6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11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12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3634308"/>
              </p:ext>
            </p:extLst>
          </p:nvPr>
        </p:nvGraphicFramePr>
        <p:xfrm>
          <a:off x="3810000" y="2286000"/>
          <a:ext cx="533400" cy="457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13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/>
                      <a:r>
                        <a:rPr lang="sr-Latn-RS" sz="900" dirty="0"/>
                        <a:t>14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Content Placeholder 2"/>
          <p:cNvSpPr txBox="1">
            <a:spLocks/>
          </p:cNvSpPr>
          <p:nvPr/>
        </p:nvSpPr>
        <p:spPr>
          <a:xfrm>
            <a:off x="685800" y="3419061"/>
            <a:ext cx="544995" cy="381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A</a:t>
            </a:r>
            <a:endParaRPr lang="en-US" sz="1800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383195" y="3429000"/>
            <a:ext cx="544995" cy="381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B</a:t>
            </a:r>
            <a:endParaRPr lang="en-US" sz="1800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2209800" y="3429000"/>
            <a:ext cx="544995" cy="381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C</a:t>
            </a:r>
            <a:endParaRPr lang="en-US" sz="1800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3048000" y="3419061"/>
            <a:ext cx="544995" cy="381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D</a:t>
            </a:r>
            <a:endParaRPr lang="en-US" sz="1800" dirty="0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3472070" y="2805485"/>
            <a:ext cx="1524000" cy="6096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200" dirty="0"/>
              <a:t>Lista slobodnih okvira</a:t>
            </a:r>
            <a:endParaRPr lang="en-US" sz="1200" dirty="0"/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914400" y="3882530"/>
            <a:ext cx="2557670" cy="68947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sr-Latn-RS" sz="1800" dirty="0"/>
              <a:t>Tabele stranica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773581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Logičke adrese</a:t>
            </a:r>
            <a:endParaRPr lang="en-US" dirty="0"/>
          </a:p>
        </p:txBody>
      </p:sp>
      <p:pic>
        <p:nvPicPr>
          <p:cNvPr id="4" name="Content Placeholder 3" descr="Fig07_11.gif"/>
          <p:cNvPicPr>
            <a:picLocks noGrp="1" noChangeAspect="1"/>
          </p:cNvPicPr>
          <p:nvPr/>
        </p:nvPicPr>
        <p:blipFill rotWithShape="1">
          <a:blip r:embed="rId2"/>
          <a:srcRect t="529" r="36360" b="11836"/>
          <a:stretch/>
        </p:blipFill>
        <p:spPr>
          <a:xfrm>
            <a:off x="4800600" y="1866568"/>
            <a:ext cx="4049864" cy="4468633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752600"/>
            <a:ext cx="4187952" cy="4495800"/>
          </a:xfrm>
        </p:spPr>
        <p:txBody>
          <a:bodyPr>
            <a:normAutofit fontScale="92500" lnSpcReduction="10000"/>
          </a:bodyPr>
          <a:lstStyle/>
          <a:p>
            <a:r>
              <a:rPr lang="sr-Latn-RS" dirty="0"/>
              <a:t>Relativna adresa</a:t>
            </a:r>
          </a:p>
          <a:p>
            <a:pPr lvl="1"/>
            <a:r>
              <a:rPr lang="sr-Latn-RS" dirty="0"/>
              <a:t>pomeraj u odnosu na početak</a:t>
            </a:r>
          </a:p>
          <a:p>
            <a:r>
              <a:rPr lang="sr-Latn-RS" dirty="0"/>
              <a:t>Logička adresa</a:t>
            </a:r>
          </a:p>
          <a:p>
            <a:pPr lvl="1"/>
            <a:r>
              <a:rPr lang="sr-Latn-RS" dirty="0"/>
              <a:t>broj stranice i pomeraj unutar nje</a:t>
            </a:r>
          </a:p>
          <a:p>
            <a:r>
              <a:rPr lang="sr-Latn-RS" sz="3100" dirty="0"/>
              <a:t>Ako se odredi da je veličina stranice stepen od 2</a:t>
            </a:r>
          </a:p>
          <a:p>
            <a:pPr lvl="1"/>
            <a:r>
              <a:rPr lang="sr-Latn-RS" dirty="0"/>
              <a:t>tada su relativna i logička adresa iste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02263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Straničenje – prevođenje logičke adrese u fizičku</a:t>
            </a:r>
            <a:endParaRPr lang="en-US" dirty="0"/>
          </a:p>
        </p:txBody>
      </p:sp>
      <p:pic>
        <p:nvPicPr>
          <p:cNvPr id="5" name="Content Placeholder 3" descr="Fig07_12a.gif"/>
          <p:cNvPicPr>
            <a:picLocks noChangeAspect="1"/>
          </p:cNvPicPr>
          <p:nvPr/>
        </p:nvPicPr>
        <p:blipFill rotWithShape="1">
          <a:blip r:embed="rId2"/>
          <a:srcRect b="6971"/>
          <a:stretch/>
        </p:blipFill>
        <p:spPr>
          <a:xfrm>
            <a:off x="2223218" y="1524000"/>
            <a:ext cx="6926580" cy="4043280"/>
          </a:xfrm>
          <a:prstGeom prst="rect">
            <a:avLst/>
          </a:prstGeom>
        </p:spPr>
      </p:pic>
      <p:sp>
        <p:nvSpPr>
          <p:cNvPr id="6" name="Line Callout 1 (Accent Bar) 5"/>
          <p:cNvSpPr/>
          <p:nvPr/>
        </p:nvSpPr>
        <p:spPr>
          <a:xfrm flipH="1">
            <a:off x="76200" y="1981200"/>
            <a:ext cx="1447800" cy="990600"/>
          </a:xfrm>
          <a:prstGeom prst="accentCallout1">
            <a:avLst>
              <a:gd name="adj1" fmla="val 32396"/>
              <a:gd name="adj2" fmla="val -8631"/>
              <a:gd name="adj3" fmla="val 45855"/>
              <a:gd name="adj4" fmla="val -45544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Broj stranice</a:t>
            </a:r>
            <a:endParaRPr lang="en-US" sz="1600" dirty="0"/>
          </a:p>
        </p:txBody>
      </p:sp>
      <p:sp>
        <p:nvSpPr>
          <p:cNvPr id="7" name="Line Callout 1 (Accent Bar) 6"/>
          <p:cNvSpPr/>
          <p:nvPr/>
        </p:nvSpPr>
        <p:spPr>
          <a:xfrm>
            <a:off x="7086600" y="1675075"/>
            <a:ext cx="1600200" cy="990600"/>
          </a:xfrm>
          <a:prstGeom prst="accentCallout1">
            <a:avLst>
              <a:gd name="adj1" fmla="val 32396"/>
              <a:gd name="adj2" fmla="val -8631"/>
              <a:gd name="adj3" fmla="val 73949"/>
              <a:gd name="adj4" fmla="val -59457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Pomeraj unutar stranice</a:t>
            </a:r>
            <a:endParaRPr lang="en-US" sz="1600" dirty="0"/>
          </a:p>
        </p:txBody>
      </p:sp>
      <p:sp>
        <p:nvSpPr>
          <p:cNvPr id="8" name="Line Callout 1 (Accent Bar) 7"/>
          <p:cNvSpPr/>
          <p:nvPr/>
        </p:nvSpPr>
        <p:spPr>
          <a:xfrm flipH="1">
            <a:off x="228600" y="4343400"/>
            <a:ext cx="1447800" cy="990600"/>
          </a:xfrm>
          <a:prstGeom prst="accentCallout1">
            <a:avLst>
              <a:gd name="adj1" fmla="val 32396"/>
              <a:gd name="adj2" fmla="val -8631"/>
              <a:gd name="adj3" fmla="val -46452"/>
              <a:gd name="adj4" fmla="val -183393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Broj okvira</a:t>
            </a:r>
            <a:endParaRPr lang="en-US" sz="1600" dirty="0"/>
          </a:p>
        </p:txBody>
      </p:sp>
      <p:sp>
        <p:nvSpPr>
          <p:cNvPr id="9" name="Line Callout 1 (Accent Bar) 8"/>
          <p:cNvSpPr/>
          <p:nvPr/>
        </p:nvSpPr>
        <p:spPr>
          <a:xfrm flipH="1">
            <a:off x="2286000" y="5554028"/>
            <a:ext cx="1828800" cy="990600"/>
          </a:xfrm>
          <a:prstGeom prst="accentCallout1">
            <a:avLst>
              <a:gd name="adj1" fmla="val 32396"/>
              <a:gd name="adj2" fmla="val -8631"/>
              <a:gd name="adj3" fmla="val -23977"/>
              <a:gd name="adj4" fmla="val -9380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600" dirty="0"/>
              <a:t>Apsolutna adresa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898685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Segmentacija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6245352" cy="4495800"/>
          </a:xfrm>
        </p:spPr>
        <p:txBody>
          <a:bodyPr>
            <a:normAutofit/>
          </a:bodyPr>
          <a:lstStyle/>
          <a:p>
            <a:r>
              <a:rPr lang="sr-Latn-RS" sz="3100" dirty="0"/>
              <a:t>Programer „ne vidi“ program kao niz adresiranja linearno organizovanih memorijskih lokacija</a:t>
            </a:r>
            <a:r>
              <a:rPr lang="sr-Latn-RS" sz="2800" dirty="0"/>
              <a:t> </a:t>
            </a:r>
          </a:p>
          <a:p>
            <a:r>
              <a:rPr lang="sr-Latn-RS" sz="3100" dirty="0"/>
              <a:t>Programer vidi program kao skup </a:t>
            </a:r>
            <a:r>
              <a:rPr lang="sr-Latn-RS" sz="3100" b="1" dirty="0"/>
              <a:t>segmenata</a:t>
            </a:r>
          </a:p>
          <a:p>
            <a:pPr lvl="1"/>
            <a:r>
              <a:rPr lang="sr-Latn-RS" sz="2800" dirty="0"/>
              <a:t>segmenti su različite dužine</a:t>
            </a:r>
          </a:p>
          <a:p>
            <a:pPr lvl="1"/>
            <a:r>
              <a:rPr lang="sr-Latn-RS" sz="2800" dirty="0"/>
              <a:t>postoji ograničenje za maksimalnu veličinu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362200"/>
            <a:ext cx="2628900" cy="312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02657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Segmentacija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sz="2800" dirty="0"/>
              <a:t>Segmentacija je način upravljanja memorijom koji se bazira na posmatranju memorije iz ugla programera</a:t>
            </a:r>
          </a:p>
          <a:p>
            <a:r>
              <a:rPr lang="sr-Latn-RS" sz="2800" dirty="0"/>
              <a:t>Logički adresni prostor se deli u segmente promenljive veličine</a:t>
            </a:r>
          </a:p>
          <a:p>
            <a:r>
              <a:rPr lang="sr-Latn-RS" sz="2800" dirty="0"/>
              <a:t>Kompajler generiše odvojene segmente za različite delove koda</a:t>
            </a:r>
          </a:p>
          <a:p>
            <a:r>
              <a:rPr lang="sr-Latn-RS" sz="2800" dirty="0"/>
              <a:t>Slično dinamičkom deljenju na particije</a:t>
            </a:r>
          </a:p>
          <a:p>
            <a:r>
              <a:rPr lang="sr-Latn-RS" sz="2800" dirty="0"/>
              <a:t>Nema interne fragmentacije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78505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Segmentacija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5711952" cy="4495800"/>
          </a:xfrm>
        </p:spPr>
        <p:txBody>
          <a:bodyPr/>
          <a:lstStyle/>
          <a:p>
            <a:endParaRPr lang="sr-Latn-RS" sz="3100" dirty="0"/>
          </a:p>
          <a:p>
            <a:r>
              <a:rPr lang="sr-Latn-RS" sz="3100" dirty="0"/>
              <a:t>Adresa se sastoji iz dva dela</a:t>
            </a:r>
          </a:p>
          <a:p>
            <a:pPr lvl="1"/>
            <a:r>
              <a:rPr lang="sr-Latn-RS" sz="2800" dirty="0"/>
              <a:t>broj segmenta</a:t>
            </a:r>
          </a:p>
          <a:p>
            <a:pPr lvl="1"/>
            <a:r>
              <a:rPr lang="sr-Latn-RS" sz="2800" dirty="0"/>
              <a:t>pomeraj unutar segmenta</a:t>
            </a:r>
          </a:p>
          <a:p>
            <a:endParaRPr lang="en-US" dirty="0"/>
          </a:p>
        </p:txBody>
      </p:sp>
      <p:pic>
        <p:nvPicPr>
          <p:cNvPr id="4" name="Content Placeholder 3" descr="Fig07_11.gif"/>
          <p:cNvPicPr>
            <a:picLocks noChangeAspect="1"/>
          </p:cNvPicPr>
          <p:nvPr/>
        </p:nvPicPr>
        <p:blipFill rotWithShape="1">
          <a:blip r:embed="rId2"/>
          <a:srcRect l="68103" b="26959"/>
          <a:stretch/>
        </p:blipFill>
        <p:spPr>
          <a:xfrm>
            <a:off x="6248400" y="1647908"/>
            <a:ext cx="2369788" cy="434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4487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Segmentacija – prevođenje logičke adrese u fizičku</a:t>
            </a:r>
            <a:endParaRPr lang="en-US" dirty="0"/>
          </a:p>
        </p:txBody>
      </p:sp>
      <p:pic>
        <p:nvPicPr>
          <p:cNvPr id="4" name="Content Placeholder 3" descr="Fig07_12b.gif"/>
          <p:cNvPicPr>
            <a:picLocks noGrp="1" noChangeAspect="1"/>
          </p:cNvPicPr>
          <p:nvPr>
            <p:ph sz="quarter" idx="1"/>
          </p:nvPr>
        </p:nvPicPr>
        <p:blipFill rotWithShape="1">
          <a:blip r:embed="rId2"/>
          <a:srcRect b="20826"/>
          <a:stretch/>
        </p:blipFill>
        <p:spPr>
          <a:xfrm>
            <a:off x="1371600" y="2438400"/>
            <a:ext cx="6614690" cy="3559534"/>
          </a:xfrm>
        </p:spPr>
      </p:pic>
      <p:sp>
        <p:nvSpPr>
          <p:cNvPr id="5" name="Line Callout 1 (Accent Bar) 4"/>
          <p:cNvSpPr/>
          <p:nvPr/>
        </p:nvSpPr>
        <p:spPr>
          <a:xfrm flipH="1">
            <a:off x="152400" y="3962400"/>
            <a:ext cx="1447800" cy="609600"/>
          </a:xfrm>
          <a:prstGeom prst="accentCallout1">
            <a:avLst>
              <a:gd name="adj1" fmla="val 32396"/>
              <a:gd name="adj2" fmla="val -8631"/>
              <a:gd name="adj3" fmla="val -47255"/>
              <a:gd name="adj4" fmla="val -22478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Broj segmenta</a:t>
            </a:r>
            <a:endParaRPr lang="en-US" sz="1400" dirty="0"/>
          </a:p>
        </p:txBody>
      </p:sp>
      <p:sp>
        <p:nvSpPr>
          <p:cNvPr id="6" name="Line Callout 1 (Accent Bar) 5"/>
          <p:cNvSpPr/>
          <p:nvPr/>
        </p:nvSpPr>
        <p:spPr>
          <a:xfrm>
            <a:off x="6477000" y="1752600"/>
            <a:ext cx="2286000" cy="609600"/>
          </a:xfrm>
          <a:prstGeom prst="accentCallout1">
            <a:avLst>
              <a:gd name="adj1" fmla="val 32396"/>
              <a:gd name="adj2" fmla="val -8631"/>
              <a:gd name="adj3" fmla="val 212310"/>
              <a:gd name="adj4" fmla="val -6143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Pomeraj unutar segmenta</a:t>
            </a:r>
            <a:endParaRPr lang="en-US" sz="1400" dirty="0"/>
          </a:p>
        </p:txBody>
      </p:sp>
      <p:sp>
        <p:nvSpPr>
          <p:cNvPr id="7" name="Line Callout 1 (Accent Bar) 6"/>
          <p:cNvSpPr/>
          <p:nvPr/>
        </p:nvSpPr>
        <p:spPr>
          <a:xfrm>
            <a:off x="6508805" y="2667000"/>
            <a:ext cx="2286000" cy="533400"/>
          </a:xfrm>
          <a:prstGeom prst="accentCallout1">
            <a:avLst>
              <a:gd name="adj1" fmla="val 32396"/>
              <a:gd name="adj2" fmla="val -8631"/>
              <a:gd name="adj3" fmla="val 285166"/>
              <a:gd name="adj4" fmla="val -77783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Početak segmenta</a:t>
            </a:r>
            <a:endParaRPr lang="en-US" sz="1400" dirty="0"/>
          </a:p>
        </p:txBody>
      </p:sp>
      <p:sp>
        <p:nvSpPr>
          <p:cNvPr id="8" name="Line Callout 1 (Accent Bar) 7"/>
          <p:cNvSpPr/>
          <p:nvPr/>
        </p:nvSpPr>
        <p:spPr>
          <a:xfrm flipH="1">
            <a:off x="152400" y="4876800"/>
            <a:ext cx="1905000" cy="838200"/>
          </a:xfrm>
          <a:prstGeom prst="accentCallout1">
            <a:avLst>
              <a:gd name="adj1" fmla="val 32396"/>
              <a:gd name="adj2" fmla="val -8631"/>
              <a:gd name="adj3" fmla="val -30180"/>
              <a:gd name="adj4" fmla="val -31661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Dužina segmenta zbog zaštite pristupa</a:t>
            </a:r>
            <a:endParaRPr lang="en-US" sz="1400" dirty="0"/>
          </a:p>
        </p:txBody>
      </p:sp>
      <p:sp>
        <p:nvSpPr>
          <p:cNvPr id="9" name="Line Callout 1 (Accent Bar) 8"/>
          <p:cNvSpPr/>
          <p:nvPr/>
        </p:nvSpPr>
        <p:spPr>
          <a:xfrm>
            <a:off x="6519407" y="3429000"/>
            <a:ext cx="2286000" cy="914400"/>
          </a:xfrm>
          <a:prstGeom prst="accentCallout1">
            <a:avLst>
              <a:gd name="adj1" fmla="val 32396"/>
              <a:gd name="adj2" fmla="val -8631"/>
              <a:gd name="adj3" fmla="val 99949"/>
              <a:gd name="adj4" fmla="val -21435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Na početnu adresu segmenta dodaje sa adresa pomeraja</a:t>
            </a:r>
            <a:endParaRPr lang="en-US" sz="1400" dirty="0"/>
          </a:p>
        </p:txBody>
      </p:sp>
      <p:sp>
        <p:nvSpPr>
          <p:cNvPr id="10" name="Line Callout 1 (Accent Bar) 9"/>
          <p:cNvSpPr/>
          <p:nvPr/>
        </p:nvSpPr>
        <p:spPr>
          <a:xfrm>
            <a:off x="6519407" y="6206247"/>
            <a:ext cx="1905000" cy="533400"/>
          </a:xfrm>
          <a:prstGeom prst="accentCallout1">
            <a:avLst>
              <a:gd name="adj1" fmla="val 32396"/>
              <a:gd name="adj2" fmla="val -8631"/>
              <a:gd name="adj3" fmla="val -34446"/>
              <a:gd name="adj4" fmla="val -34063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Apsolutna adresa</a:t>
            </a:r>
            <a:endParaRPr lang="en-US" sz="1400" dirty="0"/>
          </a:p>
        </p:txBody>
      </p:sp>
      <p:sp>
        <p:nvSpPr>
          <p:cNvPr id="11" name="Line Callout 1 (Accent Bar) 10"/>
          <p:cNvSpPr/>
          <p:nvPr/>
        </p:nvSpPr>
        <p:spPr>
          <a:xfrm flipH="1">
            <a:off x="152400" y="5867400"/>
            <a:ext cx="1905000" cy="838200"/>
          </a:xfrm>
          <a:prstGeom prst="accentCallout1">
            <a:avLst>
              <a:gd name="adj1" fmla="val 32396"/>
              <a:gd name="adj2" fmla="val -8631"/>
              <a:gd name="adj3" fmla="val -116060"/>
              <a:gd name="adj4" fmla="val -74044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sr-Latn-RS" sz="1400" dirty="0"/>
              <a:t>Tabela segmenata za svaki proces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01568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Radna vs masovna memorija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  <a:p>
            <a:endParaRPr lang="sr-Latn-R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315950"/>
              </p:ext>
            </p:extLst>
          </p:nvPr>
        </p:nvGraphicFramePr>
        <p:xfrm>
          <a:off x="1447800" y="1600200"/>
          <a:ext cx="5486400" cy="18288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r>
                        <a:rPr lang="en-US" dirty="0" err="1"/>
                        <a:t>Radna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memorija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Masovna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memorija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r>
                        <a:rPr lang="en-US" dirty="0" err="1"/>
                        <a:t>Manjeg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kapaciteta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Ve</a:t>
                      </a:r>
                      <a:r>
                        <a:rPr lang="sr-Latn-RS" dirty="0"/>
                        <a:t>ćeg</a:t>
                      </a:r>
                      <a:r>
                        <a:rPr lang="sr-Latn-RS" baseline="0" dirty="0"/>
                        <a:t> kapaciteta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r>
                        <a:rPr lang="sr-Latn-RS" dirty="0"/>
                        <a:t>Brža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r-Latn-RS" dirty="0"/>
                        <a:t>Sporija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r>
                        <a:rPr lang="sr-Latn-RS" dirty="0"/>
                        <a:t>Skuplja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r-Latn-RS" dirty="0"/>
                        <a:t>Jeftinija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r>
                        <a:rPr lang="sr-Latn-RS" dirty="0"/>
                        <a:t>Nije trajna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r-Latn-RS" dirty="0"/>
                        <a:t>Trajna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" name="Fat vs Skinny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6800" y="3505200"/>
            <a:ext cx="4114800" cy="30861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4800" y="6324600"/>
            <a:ext cx="3048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Izvor: www.youtube.com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969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Radna vs masovna memorija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Upravljanje memorijom</a:t>
            </a:r>
            <a:r>
              <a:rPr lang="en-NZ" dirty="0"/>
              <a:t> </a:t>
            </a:r>
            <a:r>
              <a:rPr lang="sr-Latn-RS" dirty="0"/>
              <a:t>podrazumeva prebacivanje blokova podataka između masovne i glavne memorije </a:t>
            </a:r>
            <a:endParaRPr lang="en-NZ" dirty="0"/>
          </a:p>
          <a:p>
            <a:r>
              <a:rPr lang="sr-Latn-RS" dirty="0"/>
              <a:t>Optimizovati trenutke i količinu podataka koji se razmenjuju </a:t>
            </a:r>
          </a:p>
          <a:p>
            <a:pPr lvl="1"/>
            <a:r>
              <a:rPr lang="sr-Latn-RS" dirty="0"/>
              <a:t>memorijski U/I uređaji su spori</a:t>
            </a:r>
          </a:p>
          <a:p>
            <a:pPr lvl="1"/>
            <a:r>
              <a:rPr lang="sr-Latn-RS" dirty="0"/>
              <a:t>kapacitet radne memorije je značajno ograničen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3601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Zahtevi za upravljanje memorijom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Računarski hardver i OS moraju da podrže</a:t>
            </a:r>
          </a:p>
          <a:p>
            <a:pPr lvl="1"/>
            <a:r>
              <a:rPr lang="sr-Latn-RS" dirty="0"/>
              <a:t>Relokaciju</a:t>
            </a:r>
          </a:p>
          <a:p>
            <a:pPr lvl="1"/>
            <a:r>
              <a:rPr lang="sr-Latn-RS" dirty="0"/>
              <a:t>Deljenje</a:t>
            </a:r>
          </a:p>
          <a:p>
            <a:pPr lvl="1"/>
            <a:r>
              <a:rPr lang="sr-Latn-RS" dirty="0"/>
              <a:t>Zaštitu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1272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Relokacija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Procesi (ili delovi procesa) se po potrebi ubacuju/izbacuju iz glavne memorije</a:t>
            </a:r>
          </a:p>
          <a:p>
            <a:r>
              <a:rPr lang="sr-Latn-RS" dirty="0"/>
              <a:t>Proces može biti zamenjen na disk (</a:t>
            </a:r>
            <a:r>
              <a:rPr lang="sr-Latn-RS" i="1" dirty="0"/>
              <a:t>swapping</a:t>
            </a:r>
            <a:r>
              <a:rPr lang="sr-Latn-RS" dirty="0"/>
              <a:t>) i biti vraćen na drugu lokaciju u glavnoj memoriji (relociranje)</a:t>
            </a:r>
          </a:p>
          <a:p>
            <a:r>
              <a:rPr lang="sr-Latn-RS" dirty="0"/>
              <a:t>Ne može se unapred znati u kojem delu memorije će se proces nalaziti</a:t>
            </a:r>
          </a:p>
          <a:p>
            <a:r>
              <a:rPr lang="sr-Latn-RS" dirty="0"/>
              <a:t>U toku izvršavanja proces može da menja lokaciju u glavnoj memoriji</a:t>
            </a:r>
          </a:p>
          <a:p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423842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Deljenje memorije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/>
              <a:t>Više procesa treba da pristupa istim delovima memorije</a:t>
            </a:r>
          </a:p>
          <a:p>
            <a:pPr lvl="1"/>
            <a:r>
              <a:rPr lang="sr-Latn-RS" dirty="0"/>
              <a:t>Npr. različite instance istog programa treba da dele programski kod</a:t>
            </a:r>
          </a:p>
          <a:p>
            <a:r>
              <a:rPr lang="sr-Latn-RS" dirty="0"/>
              <a:t>Sistem za upravljanje memorijom treba da omogući kontrolisani pristup deljenim područjima u memoriji bez ugrožavanja zaštite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5759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17600</TotalTime>
  <Words>1819</Words>
  <Application>Microsoft Office PowerPoint</Application>
  <PresentationFormat>On-screen Show (4:3)</PresentationFormat>
  <Paragraphs>304</Paragraphs>
  <Slides>49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Arial</vt:lpstr>
      <vt:lpstr>Calibri</vt:lpstr>
      <vt:lpstr>Tw Cen MT</vt:lpstr>
      <vt:lpstr>Wingdings</vt:lpstr>
      <vt:lpstr>Wingdings 2</vt:lpstr>
      <vt:lpstr>Median</vt:lpstr>
      <vt:lpstr>Operativni sistemi</vt:lpstr>
      <vt:lpstr>PowerPoint Presentation</vt:lpstr>
      <vt:lpstr>Memorija</vt:lpstr>
      <vt:lpstr>Potreba za upravljanjem memorijom</vt:lpstr>
      <vt:lpstr>Radna vs masovna memorija</vt:lpstr>
      <vt:lpstr>Radna vs masovna memorija</vt:lpstr>
      <vt:lpstr>Zahtevi za upravljanje memorijom</vt:lpstr>
      <vt:lpstr>Relokacija</vt:lpstr>
      <vt:lpstr>Deljenje memorije</vt:lpstr>
      <vt:lpstr>Zaštita</vt:lpstr>
      <vt:lpstr>Hardverska podrška za relokaciju i zaštitu</vt:lpstr>
      <vt:lpstr>Hardverska podrška za relokaciju i zaštitu</vt:lpstr>
      <vt:lpstr>Kreiranje i izvršavanje programa</vt:lpstr>
      <vt:lpstr>Definisanje adresa u programu</vt:lpstr>
      <vt:lpstr>Definisanje adresa u programu</vt:lpstr>
      <vt:lpstr>Logičke i fizičke adrese</vt:lpstr>
      <vt:lpstr>Načini upravljanja memorijom</vt:lpstr>
      <vt:lpstr>Deljenje memorije na particije</vt:lpstr>
      <vt:lpstr>Fiksno deljenje na particije – particije jednake veličine</vt:lpstr>
      <vt:lpstr>Problemi fiksnog deljenja na particije sa jednakim veličinama particija</vt:lpstr>
      <vt:lpstr>Fiksno deljenje na particije – particije nejednake veličine</vt:lpstr>
      <vt:lpstr>Fiksno deljenje na particije – algoritam smeštanja</vt:lpstr>
      <vt:lpstr>Fiksno deljenje na particije – algoritam smeštanja</vt:lpstr>
      <vt:lpstr>Fiksno deljenje na particije – algoritam smeštanja</vt:lpstr>
      <vt:lpstr>Nedostaci fiksnog deljenja na particije</vt:lpstr>
      <vt:lpstr>Dinamičko deljenje na particije</vt:lpstr>
      <vt:lpstr>Dinamičko deljenje na particije</vt:lpstr>
      <vt:lpstr>Dinamičko deljenje na particije</vt:lpstr>
      <vt:lpstr>Dinamičko deljenje na particije – algoritam smeštanja</vt:lpstr>
      <vt:lpstr>Dinamičko deljenje na particije – algoritam smeštanja</vt:lpstr>
      <vt:lpstr>Dinamičko deljenje na particije – algoritam smeštanja</vt:lpstr>
      <vt:lpstr>Dinamičko deljenje na particije – algoritam smeštanja</vt:lpstr>
      <vt:lpstr>Dinamičko deljenje na particije – algoritam smeštanja</vt:lpstr>
      <vt:lpstr>Dinamičko deljenje na particije – algoritam smeštanja</vt:lpstr>
      <vt:lpstr>Deljenje na particije</vt:lpstr>
      <vt:lpstr>Partnerski sistem</vt:lpstr>
      <vt:lpstr>Primer rada partnerskog sistema</vt:lpstr>
      <vt:lpstr>Primer rada partnerskog sistema</vt:lpstr>
      <vt:lpstr>Partnerski sistem</vt:lpstr>
      <vt:lpstr>Straničenje</vt:lpstr>
      <vt:lpstr>Straničenje</vt:lpstr>
      <vt:lpstr>Tabela stranica</vt:lpstr>
      <vt:lpstr>Tabela stranica</vt:lpstr>
      <vt:lpstr>Logičke adrese</vt:lpstr>
      <vt:lpstr>Straničenje – prevođenje logičke adrese u fizičku</vt:lpstr>
      <vt:lpstr>Segmentacija</vt:lpstr>
      <vt:lpstr>Segmentacija</vt:lpstr>
      <vt:lpstr>Segmentacija</vt:lpstr>
      <vt:lpstr>Segmentacija – prevođenje logičke adrese u fizičku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Operativni sistemi</dc:title>
  <dc:creator>Goran</dc:creator>
  <cp:lastModifiedBy>Goran</cp:lastModifiedBy>
  <cp:revision>984</cp:revision>
  <dcterms:created xsi:type="dcterms:W3CDTF">2014-10-01T08:35:38Z</dcterms:created>
  <dcterms:modified xsi:type="dcterms:W3CDTF">2024-04-17T10:03:08Z</dcterms:modified>
</cp:coreProperties>
</file>